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271" r:id="rId4"/>
    <p:sldId id="259" r:id="rId5"/>
    <p:sldId id="261" r:id="rId6"/>
    <p:sldId id="262" r:id="rId7"/>
    <p:sldId id="256" r:id="rId8"/>
    <p:sldId id="260" r:id="rId9"/>
    <p:sldId id="258" r:id="rId10"/>
    <p:sldId id="263" r:id="rId11"/>
    <p:sldId id="266" r:id="rId12"/>
    <p:sldId id="267" r:id="rId13"/>
    <p:sldId id="268" r:id="rId14"/>
    <p:sldId id="257" r:id="rId15"/>
    <p:sldId id="269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0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EEF5"/>
    <a:srgbClr val="B3D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2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C7C403-B7A8-4BCC-9994-F565311FA6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DB6095-6A4E-4EEA-B5C2-639B648FEB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193D98-DFE1-42E5-812A-6152ED187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CE2B4F-1443-4309-BB7E-ABF9895E3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784B85-4B82-434E-B3ED-CAE3AB0CC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683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82314-652B-4F6F-B2C9-A2E20AD52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0AA25A-5A2D-4F8D-B5DE-9880F4A929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F72AF4-0863-4978-8667-CDCCB9BF5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68401A-8D60-406B-8BA1-561B30CF2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3ACA71-43BB-4512-8902-ED9A5103D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249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0BFA2A-48F2-4763-AF83-ADE8B2AE5E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C7759E-143A-4586-B70C-AF6D89BE09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94D4A7-EC32-4991-9CF4-632AD0E73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CF8F1B-CBBE-46D2-AE26-D0755778D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8C7475-00B9-45BA-89B9-148A8C76B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106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047425-8ABF-4175-A5B6-812BDE89E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FD7F64-9E9A-4D9A-82F7-AA373E0F5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46C7DA-54D1-46D8-8C02-10E655531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15D6C8-EA43-4D4B-AF6C-2372CC041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1CE775-9F8F-464B-96F5-705AE1740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688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49281C-3C8C-4584-B7A2-4FA09FA6E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4D5F8F-6FD3-4D2D-8324-35A8FB790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B0F643-B1C9-4B77-8DCA-133789B19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6159CE-8571-4900-B058-FE2A1537B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B831E9-532B-41A9-8B29-7A8AB19DA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048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81EED-48C9-4D33-9344-1B1DDB7C2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1D6239-A2D1-4B98-8CC2-11889D3D72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0BEC59-7FB6-4241-8ED9-521AC686AC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3D1DDA-515C-4E44-B034-CFC1A9009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012754-467F-414C-BAE8-CB573C390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6DF354-3E65-4EBD-BCAB-DBC230EB8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946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25BFFD-5A09-4C73-88A9-6A3FF9EE0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6ACA19-DFD6-4DC0-9E9D-E8679BEB3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2EA85E-CA28-4E7B-9405-FE867CDFF4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8B399EC-F862-49BD-9436-EE8F840D7F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CC5E440-09E0-47FB-B08F-DC91EB9A56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3037FB6-D387-4F9F-B26E-896CFAEAB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8BB381-72CA-44D5-A842-1B5EADA27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B0039AF-898B-4605-A2FD-670220760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270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D681FD-DB03-424C-B2C8-1C03A270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69A1659-A217-4961-876E-5C2D2A64B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671466-7215-4264-9580-FA0AAF285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C81711-9519-42AA-91C9-646BF3461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586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B3EA1B5-F3FE-4DC2-9F70-1EC27FDB5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CC20A52-CE01-4BDC-9B4D-A35A529B9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8D91C3-C48F-4239-B2EA-9BD2855C0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94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CCA425-8280-4D9D-958E-40543AC05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27C3E6-A03A-4934-A995-BCC02C081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803925-BB98-491F-8EB9-65537BAFBF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B48A12-FC30-4F69-B397-F038C7AEB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64AB33-9868-4B2D-990C-867B8F62C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79CE03-9FB3-4984-B23C-32B49A6E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288122-E92D-402F-8234-0D5E76F7F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4F8BAC2-CA99-4BFD-9839-5125076051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0E8D9D-0135-4B23-A420-31467B7EA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484461-277B-48D9-82B0-965CCBFE8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9E802D-8786-4BF8-B11D-A2D9A9240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C3EB5C-7386-4B54-90E1-056A84913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724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26BF90E-7818-4206-9CF1-6190788EC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93BDDF-ED45-4B93-B912-6B2D49F87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6DBC58-413F-45EA-86ED-989693DB90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96AAF-40E3-4D6C-821E-65A0F5616319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4BE7A0-579A-46F8-88E1-8CB5741364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AFC91-2774-4305-B5A1-B63F26EA6A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128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D46A9E-AF5B-4504-97A9-3E7E60AD466F}"/>
              </a:ext>
            </a:extLst>
          </p:cNvPr>
          <p:cNvSpPr txBox="1"/>
          <p:nvPr/>
        </p:nvSpPr>
        <p:spPr>
          <a:xfrm>
            <a:off x="668295" y="974219"/>
            <a:ext cx="1085541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>
                <a:latin typeface="+mn-ea"/>
              </a:rPr>
              <a:t>비트 </a:t>
            </a:r>
            <a:r>
              <a:rPr lang="ko-KR" altLang="en-US" sz="7200" b="1" dirty="0" err="1">
                <a:latin typeface="+mn-ea"/>
              </a:rPr>
              <a:t>슬라임</a:t>
            </a:r>
            <a:r>
              <a:rPr lang="en-US" altLang="ko-KR" sz="3200" b="1" dirty="0">
                <a:latin typeface="+mn-ea"/>
              </a:rPr>
              <a:t>(</a:t>
            </a:r>
            <a:r>
              <a:rPr lang="ko-KR" altLang="en-US" sz="3200" b="1" dirty="0">
                <a:latin typeface="+mn-ea"/>
              </a:rPr>
              <a:t>가제</a:t>
            </a:r>
            <a:r>
              <a:rPr lang="en-US" altLang="ko-KR" sz="3200" b="1" dirty="0">
                <a:latin typeface="+mn-ea"/>
              </a:rPr>
              <a:t>)</a:t>
            </a:r>
          </a:p>
          <a:p>
            <a:pPr algn="ctr"/>
            <a:r>
              <a:rPr lang="en-US" altLang="ko-KR" b="1" dirty="0">
                <a:latin typeface="+mn-ea"/>
              </a:rPr>
              <a:t>Beat Slime</a:t>
            </a:r>
          </a:p>
          <a:p>
            <a:pPr algn="ctr"/>
            <a:endParaRPr lang="en-US" altLang="ko-KR" b="1" dirty="0">
              <a:latin typeface="+mn-ea"/>
            </a:endParaRPr>
          </a:p>
          <a:p>
            <a:pPr algn="ctr"/>
            <a:endParaRPr lang="en-US" altLang="ko-KR" sz="1600" b="1" dirty="0">
              <a:latin typeface="+mn-ea"/>
            </a:endParaRPr>
          </a:p>
          <a:p>
            <a:pPr algn="ctr"/>
            <a:r>
              <a:rPr lang="ko-KR" altLang="en-US" sz="5400" b="1" dirty="0">
                <a:latin typeface="+mn-ea"/>
              </a:rPr>
              <a:t>게임 기획서</a:t>
            </a:r>
            <a:endParaRPr lang="en-US" altLang="ko-KR" sz="5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00805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867BB6-1E8F-4E7F-9AA0-235BE306C180}"/>
              </a:ext>
            </a:extLst>
          </p:cNvPr>
          <p:cNvSpPr txBox="1"/>
          <p:nvPr/>
        </p:nvSpPr>
        <p:spPr>
          <a:xfrm>
            <a:off x="67962" y="105032"/>
            <a:ext cx="62183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+mn-ea"/>
              </a:rPr>
              <a:t>2 </a:t>
            </a:r>
            <a:r>
              <a:rPr lang="ko-KR" altLang="en-US" sz="4400" b="1" dirty="0">
                <a:latin typeface="+mn-ea"/>
              </a:rPr>
              <a:t>게임 로직 </a:t>
            </a:r>
            <a:r>
              <a:rPr lang="en-US" altLang="ko-KR" sz="4400" b="1" dirty="0">
                <a:latin typeface="+mn-ea"/>
              </a:rPr>
              <a:t>B (</a:t>
            </a:r>
            <a:r>
              <a:rPr lang="ko-KR" altLang="en-US" sz="4400" b="1" dirty="0">
                <a:latin typeface="+mn-ea"/>
              </a:rPr>
              <a:t>논의 중</a:t>
            </a:r>
            <a:r>
              <a:rPr lang="en-US" altLang="ko-KR" sz="4400" b="1" dirty="0">
                <a:latin typeface="+mn-ea"/>
              </a:rPr>
              <a:t>)</a:t>
            </a:r>
            <a:endParaRPr lang="ko-KR" altLang="en-US" sz="4400" b="1" dirty="0">
              <a:latin typeface="+mn-ea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E0A9652D-DB99-4574-8616-633E9AC840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88694" y="362258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42C9C3-4DCB-4EAE-99B1-66C46C5C2E4B}"/>
              </a:ext>
            </a:extLst>
          </p:cNvPr>
          <p:cNvSpPr txBox="1"/>
          <p:nvPr/>
        </p:nvSpPr>
        <p:spPr>
          <a:xfrm>
            <a:off x="114161" y="967147"/>
            <a:ext cx="116588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주요 컨셉 </a:t>
            </a:r>
            <a:r>
              <a:rPr lang="en-US" altLang="ko-KR" sz="2800" b="1" dirty="0">
                <a:latin typeface="+mn-ea"/>
              </a:rPr>
              <a:t>: </a:t>
            </a:r>
            <a:r>
              <a:rPr lang="ko-KR" altLang="en-US" sz="2800" b="1" dirty="0">
                <a:latin typeface="+mn-ea"/>
              </a:rPr>
              <a:t>적의 패턴을 회피 하면서 접근하여 공격</a:t>
            </a:r>
            <a:endParaRPr lang="en-US" altLang="ko-KR" sz="2800" b="1" dirty="0">
              <a:latin typeface="+mn-ea"/>
            </a:endParaRPr>
          </a:p>
          <a:p>
            <a:endParaRPr lang="en-US" altLang="ko-KR" sz="2800" b="1" dirty="0">
              <a:latin typeface="+mn-ea"/>
            </a:endParaRPr>
          </a:p>
          <a:p>
            <a:r>
              <a:rPr lang="en-US" altLang="ko-KR" sz="2800" b="1" dirty="0">
                <a:latin typeface="+mn-ea"/>
              </a:rPr>
              <a:t> 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3B85F3E4-E034-421E-B073-983E7B2748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68764" y="376469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D2333CD-A8E3-4E93-B371-5547829A95D3}"/>
              </a:ext>
            </a:extLst>
          </p:cNvPr>
          <p:cNvSpPr/>
          <p:nvPr/>
        </p:nvSpPr>
        <p:spPr>
          <a:xfrm>
            <a:off x="917497" y="4235481"/>
            <a:ext cx="834081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로비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89A5ED2-7973-4B54-84A2-7A471D7AEBD9}"/>
              </a:ext>
            </a:extLst>
          </p:cNvPr>
          <p:cNvSpPr/>
          <p:nvPr/>
        </p:nvSpPr>
        <p:spPr>
          <a:xfrm>
            <a:off x="2398246" y="4235481"/>
            <a:ext cx="1330410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61DF700-0F79-4684-8797-A1741AB84F60}"/>
              </a:ext>
            </a:extLst>
          </p:cNvPr>
          <p:cNvSpPr/>
          <p:nvPr/>
        </p:nvSpPr>
        <p:spPr>
          <a:xfrm>
            <a:off x="4469030" y="4092145"/>
            <a:ext cx="1330410" cy="764468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적의 공격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회피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3C2105B-5A1A-43BB-A61A-16B6C08EE2B5}"/>
              </a:ext>
            </a:extLst>
          </p:cNvPr>
          <p:cNvSpPr/>
          <p:nvPr/>
        </p:nvSpPr>
        <p:spPr>
          <a:xfrm>
            <a:off x="7851688" y="4116446"/>
            <a:ext cx="1330410" cy="715863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적 저지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성공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4D26107-C130-407C-9AB5-539C2B25FB2D}"/>
              </a:ext>
            </a:extLst>
          </p:cNvPr>
          <p:cNvSpPr/>
          <p:nvPr/>
        </p:nvSpPr>
        <p:spPr>
          <a:xfrm>
            <a:off x="4469030" y="2989010"/>
            <a:ext cx="1330410" cy="720902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플레이어 사망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DB42499-2B1B-453B-BF04-5FD3A77C62AD}"/>
              </a:ext>
            </a:extLst>
          </p:cNvPr>
          <p:cNvSpPr/>
          <p:nvPr/>
        </p:nvSpPr>
        <p:spPr>
          <a:xfrm>
            <a:off x="9706235" y="4132710"/>
            <a:ext cx="1501345" cy="683333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다음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스테이지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5447981-1D58-485E-8B8B-C79E43D300A1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1751578" y="4474379"/>
            <a:ext cx="6466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6CBE878-295C-42DA-A3B0-108ED8C830D0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728656" y="4474379"/>
            <a:ext cx="74037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398DF7D-2370-4213-AD26-2D23FA0E4C66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flipV="1">
            <a:off x="5134235" y="3709912"/>
            <a:ext cx="0" cy="3822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801A527-FD9F-4F7E-86B7-0AFBBBA772A8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 flipV="1">
            <a:off x="5799440" y="4474378"/>
            <a:ext cx="30891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554EAF4-CDD2-44B4-9B10-647DC5872427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9182098" y="4474377"/>
            <a:ext cx="524137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2DC48F04-CCC7-4507-8D13-FC2647219DF5}"/>
              </a:ext>
            </a:extLst>
          </p:cNvPr>
          <p:cNvCxnSpPr>
            <a:cxnSpLocks/>
            <a:stCxn id="9" idx="0"/>
            <a:endCxn id="12" idx="0"/>
          </p:cNvCxnSpPr>
          <p:nvPr/>
        </p:nvCxnSpPr>
        <p:spPr>
          <a:xfrm rot="5400000" flipH="1" flipV="1">
            <a:off x="3475608" y="2576854"/>
            <a:ext cx="1246471" cy="2070784"/>
          </a:xfrm>
          <a:prstGeom prst="bentConnector3">
            <a:avLst>
              <a:gd name="adj1" fmla="val 1183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D5282AF-C99E-4549-83EC-F6C7367EC868}"/>
              </a:ext>
            </a:extLst>
          </p:cNvPr>
          <p:cNvSpPr/>
          <p:nvPr/>
        </p:nvSpPr>
        <p:spPr>
          <a:xfrm>
            <a:off x="6108359" y="4116446"/>
            <a:ext cx="1330410" cy="715864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플레이어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공격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E1C567E-9959-4266-824E-B9E2A8E9C62E}"/>
              </a:ext>
            </a:extLst>
          </p:cNvPr>
          <p:cNvSpPr/>
          <p:nvPr/>
        </p:nvSpPr>
        <p:spPr>
          <a:xfrm>
            <a:off x="6108359" y="3005855"/>
            <a:ext cx="1330410" cy="720902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시간초과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9124A09-8ECC-4155-A1DC-D418C215772B}"/>
              </a:ext>
            </a:extLst>
          </p:cNvPr>
          <p:cNvCxnSpPr>
            <a:cxnSpLocks/>
            <a:stCxn id="24" idx="0"/>
            <a:endCxn id="32" idx="2"/>
          </p:cNvCxnSpPr>
          <p:nvPr/>
        </p:nvCxnSpPr>
        <p:spPr>
          <a:xfrm flipV="1">
            <a:off x="6773564" y="3726757"/>
            <a:ext cx="0" cy="389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59882841-D11D-44A3-BDA8-AA132947234D}"/>
              </a:ext>
            </a:extLst>
          </p:cNvPr>
          <p:cNvCxnSpPr>
            <a:endCxn id="32" idx="0"/>
          </p:cNvCxnSpPr>
          <p:nvPr/>
        </p:nvCxnSpPr>
        <p:spPr>
          <a:xfrm>
            <a:off x="5134235" y="2757812"/>
            <a:ext cx="1639329" cy="248043"/>
          </a:xfrm>
          <a:prstGeom prst="bentConnector2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ADC1C11-BAE4-4CC0-8204-C7D74CA7C8BE}"/>
              </a:ext>
            </a:extLst>
          </p:cNvPr>
          <p:cNvCxnSpPr>
            <a:cxnSpLocks/>
            <a:stCxn id="24" idx="3"/>
            <a:endCxn id="11" idx="1"/>
          </p:cNvCxnSpPr>
          <p:nvPr/>
        </p:nvCxnSpPr>
        <p:spPr>
          <a:xfrm>
            <a:off x="7438769" y="4474378"/>
            <a:ext cx="41291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674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867BB6-1E8F-4E7F-9AA0-235BE306C180}"/>
              </a:ext>
            </a:extLst>
          </p:cNvPr>
          <p:cNvSpPr txBox="1"/>
          <p:nvPr/>
        </p:nvSpPr>
        <p:spPr>
          <a:xfrm>
            <a:off x="67962" y="105032"/>
            <a:ext cx="18389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+mn-ea"/>
              </a:rPr>
              <a:t>3 </a:t>
            </a:r>
            <a:r>
              <a:rPr lang="ko-KR" altLang="en-US" sz="4400" b="1" dirty="0">
                <a:latin typeface="+mn-ea"/>
              </a:rPr>
              <a:t>특징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E0A9652D-DB99-4574-8616-633E9AC840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42C9C3-4DCB-4EAE-99B1-66C46C5C2E4B}"/>
              </a:ext>
            </a:extLst>
          </p:cNvPr>
          <p:cNvSpPr txBox="1"/>
          <p:nvPr/>
        </p:nvSpPr>
        <p:spPr>
          <a:xfrm>
            <a:off x="114161" y="967147"/>
            <a:ext cx="116588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클라우드 </a:t>
            </a:r>
            <a:r>
              <a:rPr lang="ko-KR" altLang="en-US" sz="2800" b="1" dirty="0" err="1">
                <a:latin typeface="+mn-ea"/>
              </a:rPr>
              <a:t>게이밍</a:t>
            </a:r>
            <a:endParaRPr lang="en-US" altLang="ko-KR" sz="2800" b="1" dirty="0">
              <a:latin typeface="+mn-ea"/>
            </a:endParaRPr>
          </a:p>
          <a:p>
            <a:endParaRPr lang="en-US" altLang="ko-KR" sz="2800" b="1" dirty="0">
              <a:latin typeface="+mn-ea"/>
            </a:endParaRPr>
          </a:p>
          <a:p>
            <a:r>
              <a:rPr lang="ko-KR" altLang="en-US" sz="2800" b="1" dirty="0">
                <a:latin typeface="+mn-ea"/>
              </a:rPr>
              <a:t>다이나믹 사운드 </a:t>
            </a:r>
            <a:endParaRPr lang="en-US" altLang="ko-KR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63496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867BB6-1E8F-4E7F-9AA0-235BE306C180}"/>
              </a:ext>
            </a:extLst>
          </p:cNvPr>
          <p:cNvSpPr txBox="1"/>
          <p:nvPr/>
        </p:nvSpPr>
        <p:spPr>
          <a:xfrm>
            <a:off x="67962" y="105032"/>
            <a:ext cx="51219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+mn-ea"/>
              </a:rPr>
              <a:t>4-A-1 </a:t>
            </a:r>
            <a:r>
              <a:rPr lang="ko-KR" altLang="en-US" sz="4400" b="1" dirty="0">
                <a:latin typeface="+mn-ea"/>
              </a:rPr>
              <a:t>로고 디자인 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E0A9652D-DB99-4574-8616-633E9AC840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6" name="Picture 2" descr="EZ2AC : EVOLVE 발매 임박">
            <a:extLst>
              <a:ext uri="{FF2B5EF4-FFF2-40B4-BE49-F238E27FC236}">
                <a16:creationId xmlns:a16="http://schemas.microsoft.com/office/drawing/2014/main" id="{9FF9F2F0-6611-4796-9980-B0B13B844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950" y="1738699"/>
            <a:ext cx="523875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Game Logo PSD PSD 무료 다운로드 | 템플릿 및 모형">
            <a:extLst>
              <a:ext uri="{FF2B5EF4-FFF2-40B4-BE49-F238E27FC236}">
                <a16:creationId xmlns:a16="http://schemas.microsoft.com/office/drawing/2014/main" id="{477657F7-E838-409A-A234-8B29662DF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343" y="1738699"/>
            <a:ext cx="381000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Synth Riders - A Freestyle-Dance VR Rhythm Game">
            <a:extLst>
              <a:ext uri="{FF2B5EF4-FFF2-40B4-BE49-F238E27FC236}">
                <a16:creationId xmlns:a16="http://schemas.microsoft.com/office/drawing/2014/main" id="{A713A9BB-BD37-4DB5-AA5C-2C2584987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135" y="3276600"/>
            <a:ext cx="4569492" cy="258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763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867BB6-1E8F-4E7F-9AA0-235BE306C180}"/>
              </a:ext>
            </a:extLst>
          </p:cNvPr>
          <p:cNvSpPr txBox="1"/>
          <p:nvPr/>
        </p:nvSpPr>
        <p:spPr>
          <a:xfrm>
            <a:off x="67962" y="105032"/>
            <a:ext cx="49231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+mn-ea"/>
              </a:rPr>
              <a:t>4-A-2 </a:t>
            </a:r>
            <a:r>
              <a:rPr lang="ko-KR" altLang="en-US" sz="4400" b="1" dirty="0">
                <a:latin typeface="+mn-ea"/>
              </a:rPr>
              <a:t>로고 디자인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E0A9652D-DB99-4574-8616-633E9AC840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0" name="Picture 2" descr="Slime Rancher | Download and Buy Today - Epic Games Store">
            <a:extLst>
              <a:ext uri="{FF2B5EF4-FFF2-40B4-BE49-F238E27FC236}">
                <a16:creationId xmlns:a16="http://schemas.microsoft.com/office/drawing/2014/main" id="{DF2F8B73-71ED-4481-94A0-21C8A713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614" y="1038765"/>
            <a:ext cx="6660107" cy="254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oopsie Surprise Tracker | Surprise, Dog varieties, Force of evil">
            <a:extLst>
              <a:ext uri="{FF2B5EF4-FFF2-40B4-BE49-F238E27FC236}">
                <a16:creationId xmlns:a16="http://schemas.microsoft.com/office/drawing/2014/main" id="{C747D6E6-65A8-4746-BC17-6568C1886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45" y="3688638"/>
            <a:ext cx="5493863" cy="204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249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867BB6-1E8F-4E7F-9AA0-235BE306C180}"/>
              </a:ext>
            </a:extLst>
          </p:cNvPr>
          <p:cNvSpPr txBox="1"/>
          <p:nvPr/>
        </p:nvSpPr>
        <p:spPr>
          <a:xfrm>
            <a:off x="67962" y="105032"/>
            <a:ext cx="50866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+mn-ea"/>
              </a:rPr>
              <a:t>4-B</a:t>
            </a:r>
            <a:r>
              <a:rPr lang="ko-KR" altLang="en-US" sz="4400" b="1" dirty="0">
                <a:latin typeface="+mn-ea"/>
              </a:rPr>
              <a:t> 게임 진행 방법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C17C3D-9599-4B44-A4F6-3DB930ABB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19" y="3865663"/>
            <a:ext cx="11670131" cy="22636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361737F-3113-4375-9204-941348B5C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46" y="1605251"/>
            <a:ext cx="11647075" cy="187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61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867BB6-1E8F-4E7F-9AA0-235BE306C180}"/>
              </a:ext>
            </a:extLst>
          </p:cNvPr>
          <p:cNvSpPr txBox="1"/>
          <p:nvPr/>
        </p:nvSpPr>
        <p:spPr>
          <a:xfrm>
            <a:off x="67962" y="47067"/>
            <a:ext cx="50577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+mn-ea"/>
              </a:rPr>
              <a:t>5 </a:t>
            </a:r>
            <a:r>
              <a:rPr lang="ko-KR" altLang="en-US" sz="4400" b="1" dirty="0">
                <a:latin typeface="+mn-ea"/>
              </a:rPr>
              <a:t>게임 이미지 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B7458C-F7FD-4D5A-9C9D-102D16E3B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63" y="816508"/>
            <a:ext cx="9116706" cy="593646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FC413E3-1AE7-4552-B572-6B3CBFF394E2}"/>
              </a:ext>
            </a:extLst>
          </p:cNvPr>
          <p:cNvSpPr/>
          <p:nvPr/>
        </p:nvSpPr>
        <p:spPr>
          <a:xfrm>
            <a:off x="2400300" y="816508"/>
            <a:ext cx="7101840" cy="60843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CBA4A9B-3E79-4231-9727-56BEE7A3B154}"/>
              </a:ext>
            </a:extLst>
          </p:cNvPr>
          <p:cNvSpPr/>
          <p:nvPr/>
        </p:nvSpPr>
        <p:spPr>
          <a:xfrm>
            <a:off x="5189220" y="5662828"/>
            <a:ext cx="1996440" cy="95895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CBAF3D7-CA4D-40B8-87FD-5C4DC75059A3}"/>
              </a:ext>
            </a:extLst>
          </p:cNvPr>
          <p:cNvSpPr/>
          <p:nvPr/>
        </p:nvSpPr>
        <p:spPr>
          <a:xfrm>
            <a:off x="1393152" y="5030847"/>
            <a:ext cx="1996440" cy="178008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716F8E9-FF5E-4758-83DE-F326FCEBC92F}"/>
              </a:ext>
            </a:extLst>
          </p:cNvPr>
          <p:cNvSpPr/>
          <p:nvPr/>
        </p:nvSpPr>
        <p:spPr>
          <a:xfrm>
            <a:off x="8905732" y="5030847"/>
            <a:ext cx="1996440" cy="178008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EEE420A-414F-48BE-A841-184350B772F8}"/>
              </a:ext>
            </a:extLst>
          </p:cNvPr>
          <p:cNvSpPr/>
          <p:nvPr/>
        </p:nvSpPr>
        <p:spPr>
          <a:xfrm>
            <a:off x="6096000" y="4381500"/>
            <a:ext cx="1883164" cy="84326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E46FA44-659A-4201-8F41-843FE9DFCA1B}"/>
              </a:ext>
            </a:extLst>
          </p:cNvPr>
          <p:cNvSpPr/>
          <p:nvPr/>
        </p:nvSpPr>
        <p:spPr>
          <a:xfrm rot="19605175">
            <a:off x="4581509" y="1904098"/>
            <a:ext cx="1587212" cy="64046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AAA7279-894B-4B1F-8192-1630BF56F353}"/>
              </a:ext>
            </a:extLst>
          </p:cNvPr>
          <p:cNvSpPr/>
          <p:nvPr/>
        </p:nvSpPr>
        <p:spPr>
          <a:xfrm>
            <a:off x="6286501" y="3452756"/>
            <a:ext cx="990600" cy="73967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2E683EA-6FE6-4F5C-B9F7-D63B390B4136}"/>
              </a:ext>
            </a:extLst>
          </p:cNvPr>
          <p:cNvSpPr/>
          <p:nvPr/>
        </p:nvSpPr>
        <p:spPr>
          <a:xfrm>
            <a:off x="3116580" y="3186056"/>
            <a:ext cx="1554479" cy="184479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05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2" animBg="1"/>
      <p:bldP spid="12" grpId="0" animBg="1"/>
      <p:bldP spid="12" grpId="2" animBg="1"/>
      <p:bldP spid="13" grpId="0" animBg="1"/>
      <p:bldP spid="13" grpId="2" animBg="1"/>
      <p:bldP spid="14" grpId="0" animBg="1"/>
      <p:bldP spid="14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99AFA6-7966-49AD-8FBE-A71E3676A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개발 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1FC6A5-1959-4F4D-A7DC-19A754C8F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GitHub</a:t>
            </a:r>
          </a:p>
          <a:p>
            <a:r>
              <a:rPr lang="en-US" altLang="ko-KR" dirty="0" err="1"/>
              <a:t>VisualStudio</a:t>
            </a:r>
            <a:r>
              <a:rPr lang="en-US" altLang="ko-KR" dirty="0"/>
              <a:t> 2019</a:t>
            </a:r>
          </a:p>
          <a:p>
            <a:r>
              <a:rPr lang="en-US" altLang="ko-KR" dirty="0"/>
              <a:t>3Ds MAX</a:t>
            </a:r>
          </a:p>
          <a:p>
            <a:r>
              <a:rPr lang="en-US" altLang="ko-KR" dirty="0"/>
              <a:t>Unity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2455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E6BF9D-01FA-4500-8A21-92B921C82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기술적 요소 및 중점 연구분야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CB6513-5EEC-4174-A016-A05161940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C++ </a:t>
            </a:r>
            <a:r>
              <a:rPr lang="ko-KR" altLang="en-US" dirty="0"/>
              <a:t>서버와 유니티 연동</a:t>
            </a:r>
            <a:endParaRPr lang="en-US" altLang="ko-KR" dirty="0"/>
          </a:p>
          <a:p>
            <a:r>
              <a:rPr lang="ko-KR" altLang="en-US" dirty="0"/>
              <a:t>상황에 맞는 효과음</a:t>
            </a:r>
            <a:endParaRPr lang="en-US" altLang="ko-KR" dirty="0"/>
          </a:p>
          <a:p>
            <a:r>
              <a:rPr lang="ko-KR" altLang="en-US" dirty="0"/>
              <a:t>다양한 음악 제작 및 반영</a:t>
            </a:r>
            <a:endParaRPr lang="en-US" altLang="ko-KR" dirty="0"/>
          </a:p>
          <a:p>
            <a:r>
              <a:rPr lang="ko-KR" altLang="en-US" dirty="0"/>
              <a:t>그래픽 리소스 제작</a:t>
            </a:r>
          </a:p>
        </p:txBody>
      </p:sp>
    </p:spTree>
    <p:extLst>
      <p:ext uri="{BB962C8B-B14F-4D97-AF65-F5344CB8AC3E}">
        <p14:creationId xmlns:p14="http://schemas.microsoft.com/office/powerpoint/2010/main" val="1620098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9A54C6-5615-4ECD-ADA8-99FD44028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</a:t>
            </a:r>
            <a:r>
              <a:rPr lang="ko-KR" altLang="en-US" dirty="0"/>
              <a:t> 개인별 준비 현황</a:t>
            </a:r>
          </a:p>
        </p:txBody>
      </p:sp>
      <p:graphicFrame>
        <p:nvGraphicFramePr>
          <p:cNvPr id="4" name="Google Shape;205;p25">
            <a:extLst>
              <a:ext uri="{FF2B5EF4-FFF2-40B4-BE49-F238E27FC236}">
                <a16:creationId xmlns:a16="http://schemas.microsoft.com/office/drawing/2014/main" id="{EC612F1C-F041-4BE2-89EE-EECEE9EA4B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7764505"/>
              </p:ext>
            </p:extLst>
          </p:nvPr>
        </p:nvGraphicFramePr>
        <p:xfrm>
          <a:off x="1174102" y="1763521"/>
          <a:ext cx="9843795" cy="432003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281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1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812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2899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400" b="1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김민규</a:t>
                      </a:r>
                      <a:endParaRPr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400" b="1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남주영</a:t>
                      </a:r>
                      <a:endParaRPr sz="24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400" b="1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어수혁</a:t>
                      </a:r>
                      <a:endParaRPr sz="24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10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STL 수강</a:t>
                      </a:r>
                      <a:endParaRPr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- 3D게임프로그래밍1 수강</a:t>
                      </a:r>
                      <a:endParaRPr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- 3D게임프로그래밍2 수강</a:t>
                      </a:r>
                      <a:endParaRPr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모델링1 수강</a:t>
                      </a:r>
                      <a:endParaRPr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애니메이션1 수강</a:t>
                      </a:r>
                      <a:endParaRPr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C, C++프로그래밍 수강</a:t>
                      </a:r>
                      <a:endParaRPr sz="1600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6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STL 수강</a:t>
                      </a:r>
                      <a:endParaRPr sz="1600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6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- 3D게임프로그래밍1 수강</a:t>
                      </a:r>
                      <a:endParaRPr sz="1600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- 3D게임프로그래밍2 수강</a:t>
                      </a:r>
                      <a:endParaRPr sz="1600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모델링 1,2 수강</a:t>
                      </a:r>
                      <a:endParaRPr sz="1600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6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애니메이션1 수강</a:t>
                      </a:r>
                      <a:endParaRPr lang="ko" altLang="en-US" sz="1600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6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-KR" altLang="en-US" sz="16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게임 서버 프로그래밍 수강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6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-KR" altLang="en-US" sz="16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네트워크 게임 프로그래밍 수강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C, C++프로그래밍 수강</a:t>
                      </a:r>
                      <a:endParaRPr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STL 수강</a:t>
                      </a:r>
                      <a:endParaRPr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- 3D게임프로그래밍1 수강</a:t>
                      </a:r>
                      <a:endParaRPr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- 3D게임프로그래밍2 수강</a:t>
                      </a:r>
                      <a:endParaRPr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모델링 1 수강</a:t>
                      </a:r>
                      <a:endParaRPr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2952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95F8FF-CC71-435D-89DA-E37F0D1BA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 게임과의 차별성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2E264D-1EAC-4D30-9EC1-E031E0D7B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소리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멀티 플레이 리듬게임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7909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867BB6-1E8F-4E7F-9AA0-235BE306C180}"/>
              </a:ext>
            </a:extLst>
          </p:cNvPr>
          <p:cNvSpPr txBox="1"/>
          <p:nvPr/>
        </p:nvSpPr>
        <p:spPr>
          <a:xfrm>
            <a:off x="67962" y="105032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+mn-ea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4AB8DE-1497-40CA-A7E5-0B612D757DD8}"/>
              </a:ext>
            </a:extLst>
          </p:cNvPr>
          <p:cNvSpPr txBox="1"/>
          <p:nvPr/>
        </p:nvSpPr>
        <p:spPr>
          <a:xfrm>
            <a:off x="724552" y="874473"/>
            <a:ext cx="488467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b="1" dirty="0">
                <a:latin typeface="+mn-ea"/>
              </a:rPr>
              <a:t>연구 목적</a:t>
            </a:r>
            <a:endParaRPr lang="en-US" altLang="ko-KR" sz="2400" b="1" dirty="0">
              <a:latin typeface="+mn-ea"/>
            </a:endParaRPr>
          </a:p>
          <a:p>
            <a:pPr marL="457200" indent="-457200">
              <a:buAutoNum type="arabicPeriod"/>
            </a:pPr>
            <a:r>
              <a:rPr lang="ko-KR" altLang="en-US" sz="2400" b="1" dirty="0">
                <a:latin typeface="+mn-ea"/>
              </a:rPr>
              <a:t>게임소개 및 방법</a:t>
            </a:r>
            <a:endParaRPr lang="en-US" altLang="ko-KR" sz="2400" b="1" dirty="0">
              <a:latin typeface="+mn-ea"/>
            </a:endParaRPr>
          </a:p>
          <a:p>
            <a:pPr marL="457200" indent="-457200">
              <a:buAutoNum type="arabicPeriod"/>
            </a:pPr>
            <a:r>
              <a:rPr lang="ko-KR" altLang="en-US" sz="2400" b="1" dirty="0">
                <a:latin typeface="+mn-ea"/>
              </a:rPr>
              <a:t>개발환경</a:t>
            </a:r>
            <a:endParaRPr lang="en-US" altLang="ko-KR" sz="2400" b="1" dirty="0">
              <a:latin typeface="+mn-ea"/>
            </a:endParaRPr>
          </a:p>
          <a:p>
            <a:pPr marL="457200" indent="-457200">
              <a:buAutoNum type="arabicPeriod"/>
            </a:pPr>
            <a:r>
              <a:rPr lang="ko-KR" altLang="en-US" sz="2400" b="1" dirty="0">
                <a:latin typeface="+mn-ea"/>
              </a:rPr>
              <a:t>기술적 요소 및 중점 연구 분야</a:t>
            </a:r>
            <a:endParaRPr lang="en-US" altLang="ko-KR" sz="2400" b="1" dirty="0">
              <a:latin typeface="+mn-ea"/>
            </a:endParaRPr>
          </a:p>
          <a:p>
            <a:pPr marL="457200" indent="-457200">
              <a:buAutoNum type="arabicPeriod"/>
            </a:pPr>
            <a:r>
              <a:rPr lang="ko-KR" altLang="en-US" sz="2400" b="1" dirty="0">
                <a:latin typeface="+mn-ea"/>
              </a:rPr>
              <a:t>개인별 준비 현황</a:t>
            </a:r>
            <a:endParaRPr lang="en-US" altLang="ko-KR" sz="2400" b="1" dirty="0">
              <a:latin typeface="+mn-ea"/>
            </a:endParaRPr>
          </a:p>
          <a:p>
            <a:pPr marL="457200" indent="-457200">
              <a:buAutoNum type="arabicPeriod"/>
            </a:pPr>
            <a:r>
              <a:rPr lang="ko-KR" altLang="en-US" sz="2400" b="1" dirty="0">
                <a:latin typeface="+mn-ea"/>
              </a:rPr>
              <a:t>타 게임과의 차별성</a:t>
            </a:r>
            <a:endParaRPr lang="en-US" altLang="ko-KR" sz="2400" b="1" dirty="0">
              <a:latin typeface="+mn-ea"/>
            </a:endParaRPr>
          </a:p>
          <a:p>
            <a:pPr marL="457200" indent="-457200">
              <a:buAutoNum type="arabicPeriod"/>
            </a:pPr>
            <a:r>
              <a:rPr lang="ko-KR" altLang="en-US" sz="2400" b="1" dirty="0">
                <a:latin typeface="+mn-ea"/>
              </a:rPr>
              <a:t>역할분담 및 일정</a:t>
            </a:r>
            <a:endParaRPr lang="en-US" altLang="ko-KR" sz="2400" b="1" dirty="0">
              <a:latin typeface="+mn-ea"/>
            </a:endParaRPr>
          </a:p>
          <a:p>
            <a:pPr marL="457200" indent="-457200">
              <a:buAutoNum type="arabicPeriod"/>
            </a:pPr>
            <a:r>
              <a:rPr lang="ko-KR" altLang="en-US" sz="2400" b="1" dirty="0">
                <a:latin typeface="+mn-ea"/>
              </a:rPr>
              <a:t>참고 문헌</a:t>
            </a:r>
            <a:endParaRPr lang="en-US" altLang="ko-KR" sz="2400" b="1" dirty="0">
              <a:latin typeface="+mn-ea"/>
            </a:endParaRPr>
          </a:p>
          <a:p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42752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9F8231-DD30-4AAC-9AC3-A47DA1977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역할분담 및 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92A0C0-9F74-44A5-BAEA-5F63B6B07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493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9F8231-DD30-4AAC-9AC3-A47DA1977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역할분담 및 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92A0C0-9F74-44A5-BAEA-5F63B6B07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574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9F8231-DD30-4AAC-9AC3-A47DA1977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/>
              <a:t>참고문헌 및 출처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92A0C0-9F74-44A5-BAEA-5F63B6B07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964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D46A9E-AF5B-4504-97A9-3E7E60AD466F}"/>
              </a:ext>
            </a:extLst>
          </p:cNvPr>
          <p:cNvSpPr txBox="1"/>
          <p:nvPr/>
        </p:nvSpPr>
        <p:spPr>
          <a:xfrm>
            <a:off x="668295" y="2828835"/>
            <a:ext cx="10855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>
                <a:latin typeface="+mn-ea"/>
              </a:rPr>
              <a:t>감사합니다</a:t>
            </a:r>
            <a:r>
              <a:rPr lang="en-US" altLang="ko-KR" sz="7200" b="1" dirty="0">
                <a:latin typeface="+mn-ea"/>
              </a:rPr>
              <a:t>.</a:t>
            </a:r>
            <a:endParaRPr lang="en-US" altLang="ko-KR" sz="5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3179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BD1A48-4F78-4643-8B2D-9F1A61A7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CB4AFC-3C1A-4483-9275-B983900A9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>
                <a:latin typeface="+mj-lt"/>
              </a:rPr>
              <a:t>유니티를 이용한 </a:t>
            </a:r>
            <a:r>
              <a:rPr lang="en-US" altLang="ko-KR" b="1" dirty="0">
                <a:latin typeface="+mj-lt"/>
              </a:rPr>
              <a:t>3D </a:t>
            </a:r>
            <a:r>
              <a:rPr lang="ko-KR" altLang="en-US" b="1" dirty="0">
                <a:latin typeface="+mj-lt"/>
              </a:rPr>
              <a:t>게임 제작</a:t>
            </a:r>
            <a:endParaRPr lang="en-US" altLang="ko-KR" b="1" dirty="0">
              <a:latin typeface="+mj-lt"/>
            </a:endParaRPr>
          </a:p>
          <a:p>
            <a:pPr marL="0" indent="0">
              <a:buNone/>
            </a:pPr>
            <a:r>
              <a:rPr lang="en-US" altLang="ko-KR" sz="2000" dirty="0">
                <a:latin typeface="+mj-lt"/>
              </a:rPr>
              <a:t>	- </a:t>
            </a:r>
            <a:r>
              <a:rPr lang="ko-KR" altLang="en-US" sz="2000" dirty="0">
                <a:latin typeface="+mj-lt"/>
              </a:rPr>
              <a:t>게임 제작을 통해 유니티 엔진에 대한 이해도 증진</a:t>
            </a:r>
            <a:endParaRPr lang="en-US" altLang="ko-KR" sz="2000" dirty="0">
              <a:latin typeface="+mj-lt"/>
            </a:endParaRPr>
          </a:p>
          <a:p>
            <a:r>
              <a:rPr lang="en-US" altLang="ko-KR" b="1" dirty="0">
                <a:latin typeface="+mj-lt"/>
              </a:rPr>
              <a:t>IOCP</a:t>
            </a:r>
            <a:r>
              <a:rPr lang="ko-KR" altLang="en-US" b="1" dirty="0">
                <a:latin typeface="+mj-lt"/>
              </a:rPr>
              <a:t>를 이용한 서버 제작</a:t>
            </a:r>
            <a:endParaRPr lang="en-US" altLang="ko-KR" b="1" dirty="0">
              <a:latin typeface="+mj-lt"/>
            </a:endParaRPr>
          </a:p>
          <a:p>
            <a:pPr marL="0" indent="0">
              <a:buNone/>
            </a:pPr>
            <a:r>
              <a:rPr lang="en-US" altLang="ko-KR" b="1" dirty="0">
                <a:latin typeface="+mj-lt"/>
              </a:rPr>
              <a:t>	</a:t>
            </a:r>
            <a:r>
              <a:rPr lang="en-US" altLang="ko-KR" sz="2000" dirty="0">
                <a:latin typeface="+mj-lt"/>
              </a:rPr>
              <a:t>- </a:t>
            </a:r>
            <a:r>
              <a:rPr lang="ko-KR" altLang="en-US" sz="2000" dirty="0">
                <a:latin typeface="+mj-lt"/>
              </a:rPr>
              <a:t>다중 접속 게임을 만들며 </a:t>
            </a:r>
            <a:r>
              <a:rPr lang="en-US" altLang="ko-KR" sz="2000" dirty="0">
                <a:latin typeface="+mj-lt"/>
              </a:rPr>
              <a:t>IOCP</a:t>
            </a:r>
            <a:r>
              <a:rPr lang="ko-KR" altLang="en-US" sz="2000" dirty="0">
                <a:latin typeface="+mj-lt"/>
              </a:rPr>
              <a:t>에 대한 이해도 증진</a:t>
            </a:r>
            <a:endParaRPr lang="en-US" altLang="ko-KR" b="1" dirty="0">
              <a:latin typeface="+mj-lt"/>
            </a:endParaRPr>
          </a:p>
          <a:p>
            <a:r>
              <a:rPr lang="ko-KR" altLang="en-US" b="1" dirty="0">
                <a:latin typeface="+mj-lt"/>
              </a:rPr>
              <a:t>그래픽 리소스 제작</a:t>
            </a:r>
            <a:endParaRPr lang="en-US" altLang="ko-KR" b="1" dirty="0">
              <a:latin typeface="+mj-lt"/>
            </a:endParaRPr>
          </a:p>
          <a:p>
            <a:pPr marL="0" indent="0">
              <a:buNone/>
            </a:pPr>
            <a:r>
              <a:rPr lang="en-US" altLang="ko-KR" sz="2000" dirty="0">
                <a:latin typeface="+mj-lt"/>
              </a:rPr>
              <a:t>	- </a:t>
            </a:r>
            <a:r>
              <a:rPr lang="ko-KR" altLang="en-US" sz="2000" dirty="0">
                <a:latin typeface="+mj-lt"/>
              </a:rPr>
              <a:t>리소스를 직접 제작하며 리소스 제작 능력 배양</a:t>
            </a:r>
            <a:endParaRPr lang="en-US" altLang="ko-KR" sz="2000" b="1" dirty="0">
              <a:latin typeface="+mj-lt"/>
            </a:endParaRPr>
          </a:p>
          <a:p>
            <a:r>
              <a:rPr lang="ko-KR" altLang="en-US" b="1" dirty="0">
                <a:latin typeface="+mj-lt"/>
              </a:rPr>
              <a:t>사운드 리소스 제작 및 사운드 코딩</a:t>
            </a:r>
            <a:endParaRPr lang="en-US" altLang="ko-KR" b="1" dirty="0">
              <a:latin typeface="+mj-lt"/>
            </a:endParaRPr>
          </a:p>
          <a:p>
            <a:pPr marL="0" indent="0">
              <a:buNone/>
            </a:pPr>
            <a:r>
              <a:rPr lang="en-US" altLang="ko-KR" sz="2000" dirty="0">
                <a:latin typeface="+mj-lt"/>
              </a:rPr>
              <a:t>	- </a:t>
            </a:r>
            <a:endParaRPr lang="ko-KR" altLang="en-US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3069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867BB6-1E8F-4E7F-9AA0-235BE306C180}"/>
              </a:ext>
            </a:extLst>
          </p:cNvPr>
          <p:cNvSpPr txBox="1"/>
          <p:nvPr/>
        </p:nvSpPr>
        <p:spPr>
          <a:xfrm>
            <a:off x="76671" y="105032"/>
            <a:ext cx="31662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+mn-ea"/>
              </a:rPr>
              <a:t>1 </a:t>
            </a:r>
            <a:r>
              <a:rPr lang="ko-KR" altLang="en-US" sz="4400" b="1" dirty="0">
                <a:latin typeface="+mn-ea"/>
              </a:rPr>
              <a:t>게임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6E4E7-6C71-4D41-943D-AEA2C3006F80}"/>
              </a:ext>
            </a:extLst>
          </p:cNvPr>
          <p:cNvSpPr txBox="1"/>
          <p:nvPr/>
        </p:nvSpPr>
        <p:spPr>
          <a:xfrm>
            <a:off x="668295" y="1729947"/>
            <a:ext cx="10855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+mn-ea"/>
              </a:rPr>
              <a:t>육각형 발판 위에서 리듬에 맞춰서 회피하고 공격하는 </a:t>
            </a:r>
            <a:endParaRPr lang="en-US" altLang="ko-KR" sz="2800" b="1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D46A9E-AF5B-4504-97A9-3E7E60AD466F}"/>
              </a:ext>
            </a:extLst>
          </p:cNvPr>
          <p:cNvSpPr txBox="1"/>
          <p:nvPr/>
        </p:nvSpPr>
        <p:spPr>
          <a:xfrm>
            <a:off x="451022" y="3108641"/>
            <a:ext cx="108554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latin typeface="+mn-ea"/>
              </a:rPr>
              <a:t>리듬 </a:t>
            </a:r>
            <a:r>
              <a:rPr lang="en-US" altLang="ko-KR" sz="6000" b="1" dirty="0">
                <a:latin typeface="+mn-ea"/>
              </a:rPr>
              <a:t>/ </a:t>
            </a:r>
            <a:r>
              <a:rPr lang="ko-KR" altLang="en-US" sz="4000" b="1" dirty="0">
                <a:latin typeface="+mn-ea"/>
              </a:rPr>
              <a:t>액션</a:t>
            </a:r>
            <a:r>
              <a:rPr lang="ko-KR" altLang="en-US" sz="6000" b="1" dirty="0">
                <a:latin typeface="+mn-ea"/>
              </a:rPr>
              <a:t> 게임 </a:t>
            </a:r>
            <a:endParaRPr lang="en-US" altLang="ko-KR" sz="6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05622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867BB6-1E8F-4E7F-9AA0-235BE306C180}"/>
              </a:ext>
            </a:extLst>
          </p:cNvPr>
          <p:cNvSpPr txBox="1"/>
          <p:nvPr/>
        </p:nvSpPr>
        <p:spPr>
          <a:xfrm>
            <a:off x="74140" y="105031"/>
            <a:ext cx="4362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+mn-ea"/>
              </a:rPr>
              <a:t>1-A </a:t>
            </a:r>
            <a:r>
              <a:rPr lang="ko-KR" altLang="en-US" sz="4400" b="1" dirty="0">
                <a:latin typeface="+mn-ea"/>
              </a:rPr>
              <a:t>캐릭터 컨셉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972096-0004-472E-800F-0B98870962C5}"/>
              </a:ext>
            </a:extLst>
          </p:cNvPr>
          <p:cNvSpPr txBox="1"/>
          <p:nvPr/>
        </p:nvSpPr>
        <p:spPr>
          <a:xfrm>
            <a:off x="4559800" y="228142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latin typeface="+mn-ea"/>
              </a:rPr>
              <a:t>플레이어블</a:t>
            </a:r>
            <a:r>
              <a:rPr lang="ko-KR" altLang="en-US" sz="2800" b="1" dirty="0">
                <a:latin typeface="+mn-ea"/>
              </a:rPr>
              <a:t> 캐릭터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E49DEA4-53B0-4793-ACBA-ADB9FF0CEA46}"/>
              </a:ext>
            </a:extLst>
          </p:cNvPr>
          <p:cNvGrpSpPr/>
          <p:nvPr/>
        </p:nvGrpSpPr>
        <p:grpSpPr>
          <a:xfrm>
            <a:off x="9796849" y="105031"/>
            <a:ext cx="2261286" cy="957649"/>
            <a:chOff x="4930346" y="1083906"/>
            <a:chExt cx="2261286" cy="95764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E150EA8-1A25-4450-BF17-39158FCA62CA}"/>
                </a:ext>
              </a:extLst>
            </p:cNvPr>
            <p:cNvSpPr txBox="1"/>
            <p:nvPr/>
          </p:nvSpPr>
          <p:spPr>
            <a:xfrm>
              <a:off x="5157281" y="1178011"/>
              <a:ext cx="18774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dirty="0" err="1">
                  <a:latin typeface="+mn-ea"/>
                </a:rPr>
                <a:t>슬라임</a:t>
              </a:r>
              <a:endParaRPr lang="ko-KR" altLang="en-US" sz="4400" b="1" dirty="0">
                <a:latin typeface="+mn-ea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17F06B2-B152-4762-B8BB-1C2915914AD5}"/>
                </a:ext>
              </a:extLst>
            </p:cNvPr>
            <p:cNvSpPr/>
            <p:nvPr/>
          </p:nvSpPr>
          <p:spPr>
            <a:xfrm>
              <a:off x="4930346" y="1083906"/>
              <a:ext cx="2261286" cy="957649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 descr="일본은 슬라임 분무기 만들기가 유행! - 아주경제">
            <a:extLst>
              <a:ext uri="{FF2B5EF4-FFF2-40B4-BE49-F238E27FC236}">
                <a16:creationId xmlns:a16="http://schemas.microsoft.com/office/drawing/2014/main" id="{037078EE-6A33-49AE-8DF9-37A78E476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66" y="2418194"/>
            <a:ext cx="4225239" cy="310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cient Puddle Slime | Slime Rancher Fanon Wikia | Fandom">
            <a:extLst>
              <a:ext uri="{FF2B5EF4-FFF2-40B4-BE49-F238E27FC236}">
                <a16:creationId xmlns:a16="http://schemas.microsoft.com/office/drawing/2014/main" id="{8773308A-6959-4D81-B166-ECB75B9D6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610" y="2254700"/>
            <a:ext cx="3747876" cy="37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ydro Slime | Genshin Impact Wiki | Fandom">
            <a:extLst>
              <a:ext uri="{FF2B5EF4-FFF2-40B4-BE49-F238E27FC236}">
                <a16:creationId xmlns:a16="http://schemas.microsoft.com/office/drawing/2014/main" id="{A39730F9-5737-46DF-BF70-DED5C5B83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198" y="2254700"/>
            <a:ext cx="5226991" cy="332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025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867BB6-1E8F-4E7F-9AA0-235BE306C180}"/>
              </a:ext>
            </a:extLst>
          </p:cNvPr>
          <p:cNvSpPr txBox="1"/>
          <p:nvPr/>
        </p:nvSpPr>
        <p:spPr>
          <a:xfrm>
            <a:off x="67962" y="105032"/>
            <a:ext cx="4362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+mn-ea"/>
              </a:rPr>
              <a:t>1-A </a:t>
            </a:r>
            <a:r>
              <a:rPr lang="ko-KR" altLang="en-US" sz="4400" b="1" dirty="0">
                <a:latin typeface="+mn-ea"/>
              </a:rPr>
              <a:t>캐릭터 컨셉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A210F1-080B-4CDC-A361-078FA29056E6}"/>
              </a:ext>
            </a:extLst>
          </p:cNvPr>
          <p:cNvSpPr txBox="1"/>
          <p:nvPr/>
        </p:nvSpPr>
        <p:spPr>
          <a:xfrm>
            <a:off x="4559800" y="228142"/>
            <a:ext cx="5254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논 </a:t>
            </a:r>
            <a:r>
              <a:rPr lang="ko-KR" altLang="en-US" sz="2800" b="1" dirty="0" err="1">
                <a:latin typeface="+mn-ea"/>
              </a:rPr>
              <a:t>플레이어블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ko-KR" altLang="en-US" sz="2800" b="1" dirty="0">
                <a:latin typeface="+mn-ea"/>
              </a:rPr>
              <a:t>보스</a:t>
            </a:r>
            <a:r>
              <a:rPr lang="en-US" altLang="ko-KR" sz="2800" b="1" dirty="0">
                <a:latin typeface="+mn-ea"/>
              </a:rPr>
              <a:t>)</a:t>
            </a:r>
            <a:r>
              <a:rPr lang="ko-KR" altLang="en-US" sz="2800" b="1" dirty="0">
                <a:latin typeface="+mn-ea"/>
              </a:rPr>
              <a:t> 캐릭터 </a:t>
            </a:r>
            <a:r>
              <a:rPr lang="en-US" altLang="ko-KR" sz="2800" b="1" dirty="0">
                <a:latin typeface="+mn-ea"/>
              </a:rPr>
              <a:t>- 1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FC732A-DB15-4968-9AD2-0E60ACE5B3B6}"/>
              </a:ext>
            </a:extLst>
          </p:cNvPr>
          <p:cNvSpPr txBox="1"/>
          <p:nvPr/>
        </p:nvSpPr>
        <p:spPr>
          <a:xfrm>
            <a:off x="438665" y="2921168"/>
            <a:ext cx="108554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latin typeface="+mn-ea"/>
              </a:rPr>
              <a:t>추가 예정</a:t>
            </a:r>
            <a:endParaRPr lang="en-US" altLang="ko-KR" sz="6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91336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867BB6-1E8F-4E7F-9AA0-235BE306C180}"/>
              </a:ext>
            </a:extLst>
          </p:cNvPr>
          <p:cNvSpPr txBox="1"/>
          <p:nvPr/>
        </p:nvSpPr>
        <p:spPr>
          <a:xfrm>
            <a:off x="67962" y="105032"/>
            <a:ext cx="37593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+mn-ea"/>
              </a:rPr>
              <a:t>1-B </a:t>
            </a:r>
            <a:r>
              <a:rPr lang="ko-KR" altLang="en-US" sz="4400" b="1" dirty="0">
                <a:latin typeface="+mn-ea"/>
              </a:rPr>
              <a:t>발판 컨셉</a:t>
            </a:r>
          </a:p>
        </p:txBody>
      </p:sp>
      <p:pic>
        <p:nvPicPr>
          <p:cNvPr id="1026" name="Picture 2" descr="보도 육각 콘크리트 블록 로열티 무료 사진, 그림, 이미지 그리고 스톡포토그래피. Image 61938142.">
            <a:extLst>
              <a:ext uri="{FF2B5EF4-FFF2-40B4-BE49-F238E27FC236}">
                <a16:creationId xmlns:a16="http://schemas.microsoft.com/office/drawing/2014/main" id="{8AE6E395-EEED-41ED-9D78-D2A678D26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08" y="1528134"/>
            <a:ext cx="5390485" cy="475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포장 육각 벽돌 산책로 로열티 무료 사진, 그림, 이미지 그리고 스톡포토그래피. Image 69501669.">
            <a:extLst>
              <a:ext uri="{FF2B5EF4-FFF2-40B4-BE49-F238E27FC236}">
                <a16:creationId xmlns:a16="http://schemas.microsoft.com/office/drawing/2014/main" id="{E847EB2B-242B-4301-AB76-18F2811D6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062" y="1528134"/>
            <a:ext cx="4178643" cy="475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350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867BB6-1E8F-4E7F-9AA0-235BE306C180}"/>
              </a:ext>
            </a:extLst>
          </p:cNvPr>
          <p:cNvSpPr txBox="1"/>
          <p:nvPr/>
        </p:nvSpPr>
        <p:spPr>
          <a:xfrm>
            <a:off x="67962" y="105032"/>
            <a:ext cx="54874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+mn-ea"/>
              </a:rPr>
              <a:t>1-B </a:t>
            </a:r>
            <a:r>
              <a:rPr lang="ko-KR" altLang="en-US" sz="4400" b="1" dirty="0">
                <a:latin typeface="+mn-ea"/>
              </a:rPr>
              <a:t>발판</a:t>
            </a:r>
            <a:r>
              <a:rPr lang="en-US" altLang="ko-KR" sz="4400" b="1" dirty="0">
                <a:latin typeface="+mn-ea"/>
              </a:rPr>
              <a:t> </a:t>
            </a:r>
            <a:r>
              <a:rPr lang="ko-KR" altLang="en-US" sz="4400" b="1" dirty="0">
                <a:latin typeface="+mn-ea"/>
              </a:rPr>
              <a:t>이동 예시 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999CC5B-4531-4FC7-8FDE-AC72035C8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992" y="1309816"/>
            <a:ext cx="6994999" cy="487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00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867BB6-1E8F-4E7F-9AA0-235BE306C180}"/>
              </a:ext>
            </a:extLst>
          </p:cNvPr>
          <p:cNvSpPr txBox="1"/>
          <p:nvPr/>
        </p:nvSpPr>
        <p:spPr>
          <a:xfrm>
            <a:off x="67962" y="105032"/>
            <a:ext cx="62568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+mn-ea"/>
              </a:rPr>
              <a:t>2 </a:t>
            </a:r>
            <a:r>
              <a:rPr lang="ko-KR" altLang="en-US" sz="4400" b="1" dirty="0">
                <a:latin typeface="+mn-ea"/>
              </a:rPr>
              <a:t>게임 로직 </a:t>
            </a:r>
            <a:r>
              <a:rPr lang="en-US" altLang="ko-KR" sz="4400" b="1" dirty="0">
                <a:latin typeface="+mn-ea"/>
              </a:rPr>
              <a:t>A (</a:t>
            </a:r>
            <a:r>
              <a:rPr lang="ko-KR" altLang="en-US" sz="4400" b="1" dirty="0">
                <a:latin typeface="+mn-ea"/>
              </a:rPr>
              <a:t>논의 중</a:t>
            </a:r>
            <a:r>
              <a:rPr lang="en-US" altLang="ko-KR" sz="4400" b="1" dirty="0">
                <a:latin typeface="+mn-ea"/>
              </a:rPr>
              <a:t>)</a:t>
            </a:r>
            <a:endParaRPr lang="ko-KR" altLang="en-US" sz="4400" b="1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70E7BA-CA0B-468A-94D0-176DEFD3524A}"/>
              </a:ext>
            </a:extLst>
          </p:cNvPr>
          <p:cNvSpPr txBox="1"/>
          <p:nvPr/>
        </p:nvSpPr>
        <p:spPr>
          <a:xfrm>
            <a:off x="114161" y="973970"/>
            <a:ext cx="116588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주요 컨셉 </a:t>
            </a:r>
            <a:r>
              <a:rPr lang="en-US" altLang="ko-KR" sz="2800" b="1" dirty="0">
                <a:latin typeface="+mn-ea"/>
              </a:rPr>
              <a:t>: </a:t>
            </a:r>
            <a:r>
              <a:rPr lang="ko-KR" altLang="en-US" sz="2800" b="1" dirty="0">
                <a:latin typeface="+mn-ea"/>
              </a:rPr>
              <a:t>공격하지 않고 적</a:t>
            </a:r>
            <a:r>
              <a:rPr lang="en-US" altLang="ko-KR" sz="2800" b="1" dirty="0">
                <a:latin typeface="+mn-ea"/>
              </a:rPr>
              <a:t> </a:t>
            </a:r>
            <a:r>
              <a:rPr lang="ko-KR" altLang="en-US" sz="2800" b="1" dirty="0">
                <a:latin typeface="+mn-ea"/>
              </a:rPr>
              <a:t>체력 소진 시 까지 리듬에 맞춰 회피</a:t>
            </a:r>
            <a:endParaRPr lang="en-US" altLang="ko-KR" sz="2800" b="1" dirty="0"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+mn-ea"/>
              </a:rPr>
              <a:t>착한 </a:t>
            </a:r>
            <a:r>
              <a:rPr lang="ko-KR" altLang="en-US" sz="2800" b="1" dirty="0" err="1">
                <a:latin typeface="+mn-ea"/>
              </a:rPr>
              <a:t>슬라임</a:t>
            </a:r>
            <a:endParaRPr lang="en-US" altLang="ko-KR" sz="2800" b="1" dirty="0">
              <a:latin typeface="+mn-ea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E0A9652D-DB99-4574-8616-633E9AC840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23670" y="341870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4F0C61C-848B-4321-84F7-0CBD3A2C8025}"/>
              </a:ext>
            </a:extLst>
          </p:cNvPr>
          <p:cNvSpPr/>
          <p:nvPr/>
        </p:nvSpPr>
        <p:spPr>
          <a:xfrm>
            <a:off x="1572403" y="3889492"/>
            <a:ext cx="834081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로비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55CF1B1-38F9-4BBE-A72C-170B42AD598B}"/>
              </a:ext>
            </a:extLst>
          </p:cNvPr>
          <p:cNvSpPr/>
          <p:nvPr/>
        </p:nvSpPr>
        <p:spPr>
          <a:xfrm>
            <a:off x="3053152" y="3889492"/>
            <a:ext cx="1330410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2071640-7725-442E-B9D6-320182347915}"/>
              </a:ext>
            </a:extLst>
          </p:cNvPr>
          <p:cNvSpPr/>
          <p:nvPr/>
        </p:nvSpPr>
        <p:spPr>
          <a:xfrm>
            <a:off x="5123936" y="3746156"/>
            <a:ext cx="1330410" cy="764468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적의 공격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회피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3D3528A-BEFD-4947-A6E3-16FE90A0771E}"/>
              </a:ext>
            </a:extLst>
          </p:cNvPr>
          <p:cNvSpPr/>
          <p:nvPr/>
        </p:nvSpPr>
        <p:spPr>
          <a:xfrm>
            <a:off x="7123669" y="4594231"/>
            <a:ext cx="1330410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성공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9FB1A23-5611-446F-9951-C8C3CE755977}"/>
              </a:ext>
            </a:extLst>
          </p:cNvPr>
          <p:cNvSpPr/>
          <p:nvPr/>
        </p:nvSpPr>
        <p:spPr>
          <a:xfrm>
            <a:off x="6964060" y="3025757"/>
            <a:ext cx="1649628" cy="764467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플레이어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사망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C1FB3A2-8910-423B-9027-BD880172EDFE}"/>
              </a:ext>
            </a:extLst>
          </p:cNvPr>
          <p:cNvSpPr/>
          <p:nvPr/>
        </p:nvSpPr>
        <p:spPr>
          <a:xfrm>
            <a:off x="9162536" y="4491461"/>
            <a:ext cx="1501345" cy="683333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다음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스테이지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73641FC-7D32-4202-91B5-F15D8D20FBCB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2406484" y="4128390"/>
            <a:ext cx="6466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F0E12D4-E745-4176-B7D2-153DB352D217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4383562" y="4128390"/>
            <a:ext cx="74037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A0EE1C6-FE33-4E86-906F-6D6230A038F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6454346" y="3407991"/>
            <a:ext cx="509714" cy="720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E89D496-3302-438D-BAAC-888F0AD5AE04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6454346" y="4128390"/>
            <a:ext cx="669323" cy="7047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BB46AF7-EBA8-450E-9480-ED39D3D0A8C9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8454079" y="4833128"/>
            <a:ext cx="708457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86DB6E55-2809-45B6-A24B-18877DE31A02}"/>
              </a:ext>
            </a:extLst>
          </p:cNvPr>
          <p:cNvCxnSpPr>
            <a:cxnSpLocks/>
            <a:stCxn id="8" idx="0"/>
            <a:endCxn id="11" idx="0"/>
          </p:cNvCxnSpPr>
          <p:nvPr/>
        </p:nvCxnSpPr>
        <p:spPr>
          <a:xfrm rot="5400000" flipH="1" flipV="1">
            <a:off x="5321748" y="1422367"/>
            <a:ext cx="863735" cy="4070517"/>
          </a:xfrm>
          <a:prstGeom prst="bentConnector3">
            <a:avLst>
              <a:gd name="adj1" fmla="val 12646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215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1238</TotalTime>
  <Words>362</Words>
  <Application>Microsoft Office PowerPoint</Application>
  <PresentationFormat>와이드스크린</PresentationFormat>
  <Paragraphs>109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맑은 고딕</vt:lpstr>
      <vt:lpstr>맑은 고딕</vt:lpstr>
      <vt:lpstr>Arial</vt:lpstr>
      <vt:lpstr>Office 테마</vt:lpstr>
      <vt:lpstr>PowerPoint 프레젠테이션</vt:lpstr>
      <vt:lpstr>PowerPoint 프레젠테이션</vt:lpstr>
      <vt:lpstr>연구 목적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3. 개발 환경</vt:lpstr>
      <vt:lpstr>4. 기술적 요소 및 중점 연구분야</vt:lpstr>
      <vt:lpstr>5. 개인별 준비 현황</vt:lpstr>
      <vt:lpstr>타 게임과의 차별성</vt:lpstr>
      <vt:lpstr>7. 역할분담 및 일정</vt:lpstr>
      <vt:lpstr>7. 역할분담 및 일정</vt:lpstr>
      <vt:lpstr>8. 참고문헌 및 출처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ACC881</dc:creator>
  <cp:lastModifiedBy>Juyeong Nam</cp:lastModifiedBy>
  <cp:revision>23</cp:revision>
  <dcterms:created xsi:type="dcterms:W3CDTF">2021-08-05T08:05:10Z</dcterms:created>
  <dcterms:modified xsi:type="dcterms:W3CDTF">2021-12-01T08:47:03Z</dcterms:modified>
</cp:coreProperties>
</file>